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9" r:id="rId3"/>
    <p:sldId id="257" r:id="rId4"/>
    <p:sldId id="258" r:id="rId5"/>
    <p:sldId id="259" r:id="rId6"/>
    <p:sldId id="260" r:id="rId7"/>
    <p:sldId id="261" r:id="rId8"/>
    <p:sldId id="345" r:id="rId9"/>
    <p:sldId id="286" r:id="rId10"/>
    <p:sldId id="291" r:id="rId11"/>
    <p:sldId id="298" r:id="rId12"/>
    <p:sldId id="301" r:id="rId13"/>
    <p:sldId id="292" r:id="rId14"/>
    <p:sldId id="293" r:id="rId15"/>
    <p:sldId id="294" r:id="rId16"/>
    <p:sldId id="295" r:id="rId17"/>
    <p:sldId id="296" r:id="rId18"/>
    <p:sldId id="297" r:id="rId19"/>
    <p:sldId id="302" r:id="rId20"/>
    <p:sldId id="300" r:id="rId21"/>
    <p:sldId id="304" r:id="rId22"/>
    <p:sldId id="299" r:id="rId23"/>
    <p:sldId id="324" r:id="rId24"/>
    <p:sldId id="322" r:id="rId25"/>
    <p:sldId id="330" r:id="rId26"/>
    <p:sldId id="337" r:id="rId27"/>
    <p:sldId id="331" r:id="rId28"/>
    <p:sldId id="338" r:id="rId29"/>
    <p:sldId id="336" r:id="rId30"/>
    <p:sldId id="340" r:id="rId31"/>
    <p:sldId id="334" r:id="rId32"/>
    <p:sldId id="343" r:id="rId33"/>
    <p:sldId id="335" r:id="rId34"/>
    <p:sldId id="344" r:id="rId35"/>
    <p:sldId id="347" r:id="rId36"/>
    <p:sldId id="329" r:id="rId37"/>
    <p:sldId id="348" r:id="rId38"/>
    <p:sldId id="349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8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60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>
                <a:solidFill>
                  <a:srgbClr val="454545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C9FD-496B-44AB-9F10-8CDB96714A90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EA515-0A94-490D-B59A-DD12AB1DAF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B1852-1B66-420B-9CF3-56387ADE3DE7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1E6A9-9806-4438-836B-1B86E812AD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1472A-9346-41F3-90C7-59AE9BD9EA6E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99735-D2FB-4169-A926-5AC441FEC64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900987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85875" y="1600200"/>
            <a:ext cx="362426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2538" y="1600200"/>
            <a:ext cx="362426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B7FB6-0F96-40C3-8505-5C024F902813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D8A18-863E-451E-A2AF-DDC016B5F6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191E2-7DDC-479B-A4A4-C8A399D29310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69675-5B4A-4657-9F31-2CF0C25EDE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7FDB0-2F60-41AD-BA03-6CCD1C4EE63E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AA167-70D8-41F0-9DE9-EB7E7026F1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4414" y="1600200"/>
            <a:ext cx="328138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E3DDE-442B-40B4-8910-4BE1083C7FE9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31D40-6C83-43C1-B2F1-0B5CEE3F44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57290" y="1535113"/>
            <a:ext cx="314009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357290" y="2174875"/>
            <a:ext cx="314009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6E077-C45E-46FB-A80E-A1816E7561F9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BBA7A-6813-46A0-B49A-3892BD72BB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5010F-D8BF-45C7-BA12-B7C4279FAA66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E2CFD-764F-4842-BDB5-EC48A75D04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B84B3-BA35-4A76-AEFA-AFC02804B48F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C219A-58AB-4DAA-A0CD-B0352FEE94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000240"/>
            <a:ext cx="236537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1538" y="3214686"/>
            <a:ext cx="2393975" cy="29114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E0E55-C77C-4E1F-BDE6-3D1302464F2F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6282D-ECE2-4C27-883D-957B3F9748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324E8-8E0C-46BE-A329-BA5849C564FF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59E77-944C-4F1F-87EB-A3CC94F5B3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90098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285875" y="1600200"/>
            <a:ext cx="74009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1094C1-0AA5-439E-B2DA-4C8D744E97C6}" type="datetimeFigureOut">
              <a:rPr lang="ru-RU"/>
              <a:pPr>
                <a:defRPr/>
              </a:pPr>
              <a:t>30.01.2012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497002-B526-4338-9919-BB83C43D1D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0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ArtScrip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ArtScrip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ArtScrip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ArtScript"/>
        </a:defRPr>
      </a:lvl5pPr>
      <a:lvl6pPr marL="4572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ArtScript"/>
        </a:defRPr>
      </a:lvl6pPr>
      <a:lvl7pPr marL="9144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ArtScript"/>
        </a:defRPr>
      </a:lvl7pPr>
      <a:lvl8pPr marL="13716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ArtScript"/>
        </a:defRPr>
      </a:lvl8pPr>
      <a:lvl9pPr marL="18288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ArtScrip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7;&#1072;&#1096;&#1072;\Desktop\&#1054;&#1085;&#1080;%20&#1087;&#1088;&#1086;&#1089;&#1083;&#1072;&#1074;&#1080;&#1083;&#1080;%20&#1053;&#1086;&#1074;&#1075;&#1086;&#1088;&#1086;&#1076;%20(1%20&#1095;&#1072;&#1089;&#1090;&#1100;)\&#1056;&#1072;&#1093;&#1084;&#1072;&#1085;&#1080;&#1085;&#1086;&#1074;%20-%20&#1048;&#1090;&#1072;&#1083;&#1100;&#1103;&#1085;&#1089;&#1082;&#1072;&#1103;%20&#1087;&#1086;&#1083;&#1100;&#1082;&#1072;%20%20.mp3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ru.wikipedia.org/wiki/%D0%A4%D0%B0%D0%B9%D0%BB:Sergei_Rachmaninoff_LOC_30160_cropped.jpg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ru.wikipedia.org/wiki/%D0%A4%D0%B0%D0%B9%D0%BB:Sergei_Rachmaninoff_LOC_33969u.jpg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ru.wikipedia.org/wiki/%D0%A4%D0%B0%D0%B9%D0%BB:Grave_of_Sergei_Rachmaninoff.jpg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Rakhmaninov3.jpg" TargetMode="Externa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7;&#1072;&#1096;&#1072;\Desktop\&#1054;&#1085;&#1080;%20&#1087;&#1088;&#1086;&#1089;&#1083;&#1072;&#1074;&#1080;&#1083;&#1080;%20&#1053;&#1086;&#1074;&#1075;&#1086;&#1088;&#1086;&#1076;%20(1%20&#1095;&#1072;&#1089;&#1090;&#1100;)\celine_dion_-_all_by_myself(zaycev.net).mp3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0;&#1086;&#1083;&#1086;&#1082;&#1086;&#1083;&#1072;%20&#1074;&#1088;&#1077;&#1084;&#1077;&#1085;&#1080;\&#1040;&#1085;&#1076;&#1088;&#1077;&#1081;%20&#1042;&#1080;&#1082;&#1090;&#1086;&#1088;&#1086;&#1074;%20%20-%20&#1055;&#1088;&#1077;&#1082;&#1088;&#1072;&#1089;&#1077;&#1085;%20&#1075;&#1086;&#1088;&#1086;&#1076;%20&#1053;&#1086;&#1074;&#1075;&#1086;&#1088;&#1086;&#1076;%20&#1042;&#1077;&#1083;&#1080;&#1082;&#1080;&#1081;.mp3" TargetMode="Externa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42875"/>
            <a:ext cx="7772400" cy="29575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Они прославили землю новгородскую</a:t>
            </a:r>
            <a:endParaRPr lang="ru-RU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Рисунок 3" descr="250px-Vasily_Vereshag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154" y="4946648"/>
            <a:ext cx="1309315" cy="16811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arenski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147" y="3073409"/>
            <a:ext cx="138018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1" name="Рисунок 5" descr="герб 1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3000375"/>
            <a:ext cx="1600200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ахманинов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84" y="4714884"/>
            <a:ext cx="1285884" cy="16919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портрет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3372" y="5143512"/>
            <a:ext cx="1238256" cy="15478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50px-Ivan_Golenishcev-Kutuzov 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15140" y="3071810"/>
            <a:ext cx="1395604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50" y="285750"/>
            <a:ext cx="578643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Рахманинов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143000" y="1428750"/>
            <a:ext cx="4714875" cy="5214938"/>
          </a:xfrm>
        </p:spPr>
        <p:txBody>
          <a:bodyPr rtlCol="0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	Сергей Васильевич Рахманинов родился 1 апреля 1873 года в дворянской семье. Долгое время местом рождения считалось имение его родителей </a:t>
            </a:r>
            <a:r>
              <a:rPr lang="ru-RU" b="1" dirty="0" err="1" smtClean="0"/>
              <a:t>Онег</a:t>
            </a:r>
            <a:r>
              <a:rPr lang="ru-RU" b="1" dirty="0" smtClean="0"/>
              <a:t>, недалеко от Новгорода. Исследования последних лет называют усадьбу Семёново Старорусского уезда Новгородской губернии.</a:t>
            </a:r>
            <a:endParaRPr lang="ru-RU" b="1" dirty="0"/>
          </a:p>
        </p:txBody>
      </p:sp>
      <p:pic>
        <p:nvPicPr>
          <p:cNvPr id="11" name="Содержимое 10" descr="arenskiiy_a_s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80342" y="2140191"/>
            <a:ext cx="3110381" cy="3217635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3</a:t>
            </a:r>
            <a:endParaRPr lang="ru-RU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78" name="Содержимое 3"/>
          <p:cNvSpPr>
            <a:spLocks noGrp="1"/>
          </p:cNvSpPr>
          <p:nvPr>
            <p:ph sz="half" idx="2"/>
          </p:nvPr>
        </p:nvSpPr>
        <p:spPr>
          <a:xfrm>
            <a:off x="1214438" y="1428750"/>
            <a:ext cx="5500687" cy="19716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/>
              <a:t>	Прослушайте хорошо известное музыкальное произведение С.В. Рахманинова.  </a:t>
            </a:r>
          </a:p>
        </p:txBody>
      </p:sp>
      <p:pic>
        <p:nvPicPr>
          <p:cNvPr id="9" name="Рахманинов - Итальянская полька 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64388" y="5084763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9"/>
          <p:cNvSpPr>
            <a:spLocks noChangeArrowheads="1"/>
          </p:cNvSpPr>
          <p:nvPr/>
        </p:nvSpPr>
        <p:spPr bwMode="auto">
          <a:xfrm>
            <a:off x="2000250" y="3214688"/>
            <a:ext cx="52593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spcBef>
                <a:spcPct val="20000"/>
              </a:spcBef>
            </a:pPr>
            <a:r>
              <a:rPr lang="ru-RU" sz="2800" b="1">
                <a:solidFill>
                  <a:srgbClr val="000000"/>
                </a:solidFill>
                <a:latin typeface="Cansellarist"/>
              </a:rPr>
              <a:t>Разгадайте его название пока звучит музыка.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39747" y="3935417"/>
            <a:ext cx="792961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+mn-cs"/>
              </a:rPr>
              <a:t>Я Т Л А К С И Ь Н А Я  О А К П Ь Л</a:t>
            </a:r>
          </a:p>
        </p:txBody>
      </p:sp>
      <p:sp>
        <p:nvSpPr>
          <p:cNvPr id="24582" name="TextBox 11"/>
          <p:cNvSpPr txBox="1">
            <a:spLocks noChangeArrowheads="1"/>
          </p:cNvSpPr>
          <p:nvPr/>
        </p:nvSpPr>
        <p:spPr bwMode="auto">
          <a:xfrm>
            <a:off x="2286000" y="6000750"/>
            <a:ext cx="457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Название состоит из двух слов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9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25602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	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929066"/>
            <a:ext cx="435771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+mn-cs"/>
              </a:rPr>
              <a:t>Итальянская</a:t>
            </a:r>
          </a:p>
          <a:p>
            <a:pPr algn="ctr"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+mn-cs"/>
              </a:rPr>
              <a:t> полька</a:t>
            </a:r>
          </a:p>
        </p:txBody>
      </p:sp>
      <p:pic>
        <p:nvPicPr>
          <p:cNvPr id="25604" name="Рисунок 6" descr="польк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6675" y="1916113"/>
            <a:ext cx="3282950" cy="472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Рахманинов</a:t>
            </a:r>
            <a:endParaRPr lang="ru-RU" dirty="0"/>
          </a:p>
        </p:txBody>
      </p:sp>
      <p:sp>
        <p:nvSpPr>
          <p:cNvPr id="26626" name="Содержимое 3"/>
          <p:cNvSpPr>
            <a:spLocks noGrp="1"/>
          </p:cNvSpPr>
          <p:nvPr>
            <p:ph sz="half" idx="2"/>
          </p:nvPr>
        </p:nvSpPr>
        <p:spPr>
          <a:xfrm>
            <a:off x="3929063" y="1428750"/>
            <a:ext cx="4829175" cy="4697413"/>
          </a:xfrm>
        </p:spPr>
        <p:txBody>
          <a:bodyPr/>
          <a:lstStyle/>
          <a:p>
            <a:pPr lvl="1" algn="just" eaLnBrk="1" hangingPunct="1">
              <a:buFont typeface="Arial" charset="0"/>
              <a:buNone/>
            </a:pPr>
            <a:r>
              <a:rPr lang="ru-RU" b="1" smtClean="0"/>
              <a:t>	В возрасте </a:t>
            </a:r>
            <a:r>
              <a:rPr lang="ru-RU" sz="3600" b="1" smtClean="0">
                <a:solidFill>
                  <a:srgbClr val="FF0000"/>
                </a:solidFill>
              </a:rPr>
              <a:t>?</a:t>
            </a:r>
            <a:r>
              <a:rPr lang="ru-RU" b="1" smtClean="0"/>
              <a:t> лет, из-за нехватки денег, он стал преподавателем в московском Мариинском женском училище, в 24 года — дирижёром Московской русской частной оперы Саввы Мамонтова, где работал в течение одного сезона, однако успел сделать значительный вклад в развитие русской оперы.</a:t>
            </a:r>
          </a:p>
          <a:p>
            <a:pPr lvl="1" algn="just" eaLnBrk="1" hangingPunct="1">
              <a:buFont typeface="Arial" charset="0"/>
              <a:buNone/>
            </a:pPr>
            <a:endParaRPr lang="ru-RU" b="1" smtClean="0"/>
          </a:p>
        </p:txBody>
      </p:sp>
      <p:pic>
        <p:nvPicPr>
          <p:cNvPr id="5" name="Рисунок 4" descr="http://upload.wikimedia.org/wikipedia/commons/thumb/8/86/Sergei_Rachmaninoff_LOC_30160_cropped.jpg/200px-Sergei_Rachmaninoff_LOC_30160_cropped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214554"/>
            <a:ext cx="3429024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4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7650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2928938"/>
            <a:ext cx="4038600" cy="17573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/>
              <a:t>	Сколько треугольников на рисунке?</a:t>
            </a: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785938" y="2143125"/>
            <a:ext cx="2857500" cy="257175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17978796">
            <a:off x="1395413" y="2163763"/>
            <a:ext cx="2857500" cy="257175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2035969" y="3036094"/>
            <a:ext cx="1071562" cy="5715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3321844" y="3036094"/>
            <a:ext cx="1071562" cy="5715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2250282" y="3393281"/>
            <a:ext cx="1928812" cy="7143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2286000" y="3429000"/>
            <a:ext cx="1857375" cy="7143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>
            <a:off x="2286000" y="3786188"/>
            <a:ext cx="1785938" cy="15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>
            <a:off x="2857500" y="4714875"/>
            <a:ext cx="785813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0"/>
            <a:ext cx="790098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28674" name="Содержимое 3"/>
          <p:cNvSpPr>
            <a:spLocks noGrp="1"/>
          </p:cNvSpPr>
          <p:nvPr>
            <p:ph sz="half" idx="2"/>
          </p:nvPr>
        </p:nvSpPr>
        <p:spPr>
          <a:xfrm>
            <a:off x="4429125" y="3357563"/>
            <a:ext cx="4500563" cy="328612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/>
              <a:t>Именно в возрасте 20 лет Рахманинов начал преподавать. Обычно трудовая жизнь образованного человека начинается в 25 лет.</a:t>
            </a: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785938" y="2143125"/>
            <a:ext cx="2857500" cy="257175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17978796">
            <a:off x="1395413" y="2163763"/>
            <a:ext cx="2857500" cy="257175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2035969" y="3036094"/>
            <a:ext cx="1071562" cy="5715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3321844" y="3036094"/>
            <a:ext cx="1071562" cy="5715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2250282" y="3393281"/>
            <a:ext cx="1928812" cy="7143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2286000" y="3429000"/>
            <a:ext cx="1857375" cy="7143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>
            <a:off x="2286000" y="3786188"/>
            <a:ext cx="1785938" cy="15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>
            <a:off x="2857500" y="4714875"/>
            <a:ext cx="785813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3" name="Прямоугольник 15"/>
          <p:cNvSpPr>
            <a:spLocks noChangeArrowheads="1"/>
          </p:cNvSpPr>
          <p:nvPr/>
        </p:nvSpPr>
        <p:spPr bwMode="auto">
          <a:xfrm>
            <a:off x="785813" y="5429250"/>
            <a:ext cx="39290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800" b="1">
                <a:solidFill>
                  <a:srgbClr val="000000"/>
                </a:solidFill>
                <a:latin typeface="Cansellarist"/>
              </a:rPr>
              <a:t>На рисунке 20 треугольников.</a:t>
            </a:r>
          </a:p>
        </p:txBody>
      </p:sp>
      <p:pic>
        <p:nvPicPr>
          <p:cNvPr id="15" name="Рисунок 14" descr="рахманинов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785794"/>
            <a:ext cx="2214578" cy="25165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Рахманинов</a:t>
            </a:r>
            <a:endParaRPr lang="ru-RU" dirty="0"/>
          </a:p>
        </p:txBody>
      </p:sp>
      <p:sp>
        <p:nvSpPr>
          <p:cNvPr id="29698" name="Содержимое 3"/>
          <p:cNvSpPr>
            <a:spLocks noGrp="1"/>
          </p:cNvSpPr>
          <p:nvPr>
            <p:ph sz="half" idx="2"/>
          </p:nvPr>
        </p:nvSpPr>
        <p:spPr>
          <a:xfrm>
            <a:off x="4000500" y="1785938"/>
            <a:ext cx="4572000" cy="4143375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b="1" smtClean="0"/>
              <a:t>	В годы Великой отечественной войны Рахманинов дал в США несколько концертов, весь денежный сбор от которых направил в фонд Красной Армии. </a:t>
            </a:r>
          </a:p>
        </p:txBody>
      </p:sp>
      <p:pic>
        <p:nvPicPr>
          <p:cNvPr id="5" name="Рисунок 4" descr="фото">
            <a:hlinkClick r:id="rId2" tooltip="фото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571612"/>
            <a:ext cx="2428892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0"/>
            <a:ext cx="790098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Рахманинов</a:t>
            </a:r>
            <a:endParaRPr lang="ru-RU" dirty="0"/>
          </a:p>
        </p:txBody>
      </p:sp>
      <p:sp>
        <p:nvSpPr>
          <p:cNvPr id="30722" name="Содержимое 3"/>
          <p:cNvSpPr>
            <a:spLocks noGrp="1"/>
          </p:cNvSpPr>
          <p:nvPr>
            <p:ph sz="half" idx="2"/>
          </p:nvPr>
        </p:nvSpPr>
        <p:spPr>
          <a:xfrm>
            <a:off x="1500188" y="928688"/>
            <a:ext cx="6829425" cy="452596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b="1" smtClean="0"/>
              <a:t>	Денежный сбор от одного из своих концертов Сергей Васильевич передал в Фонд обороны СССР со словами: «От одного из русских посильная помощь русскому народу в его борьбе с врагом. Хочу верить, верю в полную победу».	</a:t>
            </a:r>
          </a:p>
          <a:p>
            <a:pPr algn="just" eaLnBrk="1" hangingPunct="1">
              <a:buFont typeface="Arial" charset="0"/>
              <a:buNone/>
            </a:pPr>
            <a:endParaRPr lang="ru-RU" b="1" smtClean="0"/>
          </a:p>
        </p:txBody>
      </p:sp>
      <p:pic>
        <p:nvPicPr>
          <p:cNvPr id="5" name="Рисунок 4" descr="1945_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4408264"/>
            <a:ext cx="3143272" cy="2183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побед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4335713"/>
            <a:ext cx="3000396" cy="2307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Рахманинов</a:t>
            </a:r>
            <a:endParaRPr lang="ru-RU" dirty="0"/>
          </a:p>
        </p:txBody>
      </p:sp>
      <p:sp>
        <p:nvSpPr>
          <p:cNvPr id="31746" name="Содержимое 3"/>
          <p:cNvSpPr>
            <a:spLocks noGrp="1"/>
          </p:cNvSpPr>
          <p:nvPr>
            <p:ph sz="half" idx="2"/>
          </p:nvPr>
        </p:nvSpPr>
        <p:spPr>
          <a:xfrm>
            <a:off x="4211638" y="1412875"/>
            <a:ext cx="4932362" cy="49688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/>
              <a:t>	Последние годы Рахманинова были омрачены смертельной болезнью. По некоторым данным, Рахманинов ходил в советское посольство, хотел поехать на родину незадолго до смерти.</a:t>
            </a:r>
          </a:p>
        </p:txBody>
      </p:sp>
      <p:pic>
        <p:nvPicPr>
          <p:cNvPr id="5" name="Рисунок 4" descr="http://upload.wikimedia.org/wikipedia/commons/thumb/a/a3/Grave_of_Sergei_Rachmaninoff.jpg/160px-Grave_of_Sergei_Rachmaninoff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357430"/>
            <a:ext cx="307183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48" name="Rectangle 1"/>
          <p:cNvSpPr>
            <a:spLocks noChangeArrowheads="1"/>
          </p:cNvSpPr>
          <p:nvPr/>
        </p:nvSpPr>
        <p:spPr bwMode="auto">
          <a:xfrm>
            <a:off x="1071563" y="5505450"/>
            <a:ext cx="3571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>
                <a:latin typeface="Calibri" pitchFamily="34" charset="0"/>
                <a:cs typeface="Times New Roman" pitchFamily="18" charset="0"/>
              </a:rPr>
              <a:t>Могила Рахманинова на кладбище Кенсико близ </a:t>
            </a:r>
            <a:r>
              <a:rPr lang="ru-RU" b="1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Нью-Йорка</a:t>
            </a: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Рахманинов</a:t>
            </a:r>
            <a:endParaRPr lang="ru-RU" dirty="0"/>
          </a:p>
        </p:txBody>
      </p:sp>
      <p:sp>
        <p:nvSpPr>
          <p:cNvPr id="32770" name="Содержимое 3"/>
          <p:cNvSpPr>
            <a:spLocks noGrp="1"/>
          </p:cNvSpPr>
          <p:nvPr>
            <p:ph sz="half" idx="2"/>
          </p:nvPr>
        </p:nvSpPr>
        <p:spPr>
          <a:xfrm>
            <a:off x="4140200" y="1341438"/>
            <a:ext cx="4824413" cy="525621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/>
              <a:t>	Рахманинов умер 28 марта 1943 года в Беверли-Хиллз, штат Калифорния. 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/>
              <a:t>Решив следующую задачу и прибавив к ответу 1979, вы получите год открытия памятника Рахманинову в Великом Новгороде.</a:t>
            </a:r>
          </a:p>
        </p:txBody>
      </p:sp>
      <p:pic>
        <p:nvPicPr>
          <p:cNvPr id="5" name="Рисунок 4" descr="памятник рах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84" y="1565263"/>
            <a:ext cx="2941645" cy="4476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 bwMode="auto">
          <a:xfrm>
            <a:off x="755650" y="274638"/>
            <a:ext cx="7931150" cy="207486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5400" u="sng" smtClean="0">
                <a:effectLst/>
              </a:rPr>
              <a:t>Часть 1.</a:t>
            </a:r>
            <a:r>
              <a:rPr lang="ru-RU" sz="5400" smtClean="0">
                <a:effectLst/>
              </a:rPr>
              <a:t>       </a:t>
            </a:r>
            <a:br>
              <a:rPr lang="ru-RU" sz="5400" smtClean="0">
                <a:effectLst/>
              </a:rPr>
            </a:br>
            <a:r>
              <a:rPr lang="ru-RU" sz="5400" u="sng" smtClean="0">
                <a:effectLst/>
              </a:rPr>
              <a:t>19 век</a:t>
            </a:r>
            <a:r>
              <a:rPr lang="ru-RU" sz="5400" b="0" u="sng" smtClean="0">
                <a:effectLst/>
              </a:rPr>
              <a:t/>
            </a:r>
            <a:br>
              <a:rPr lang="ru-RU" sz="5400" b="0" u="sng" smtClean="0">
                <a:effectLst/>
              </a:rPr>
            </a:br>
            <a:endParaRPr lang="ru-RU" sz="5400" b="0" u="sng" smtClean="0">
              <a:effectLst/>
            </a:endParaRPr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>
          <a:xfrm>
            <a:off x="2700338" y="1557338"/>
            <a:ext cx="4392612" cy="4568825"/>
          </a:xfrm>
        </p:spPr>
        <p:txBody>
          <a:bodyPr/>
          <a:lstStyle/>
          <a:p>
            <a:pPr algn="ctr">
              <a:buFont typeface="Arial" charset="0"/>
              <a:buNone/>
            </a:pPr>
            <a:endParaRPr lang="ru-RU" b="1" smtClean="0">
              <a:solidFill>
                <a:srgbClr val="000066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000066"/>
                </a:solidFill>
              </a:rPr>
              <a:t>Композиторы:</a:t>
            </a:r>
            <a:r>
              <a:rPr lang="ru-RU" b="1" smtClean="0"/>
              <a:t> </a:t>
            </a:r>
          </a:p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800000"/>
                </a:solidFill>
              </a:rPr>
              <a:t>Аренский А.С.</a:t>
            </a:r>
          </a:p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800000"/>
                </a:solidFill>
              </a:rPr>
              <a:t>Рахманинов С.В.</a:t>
            </a:r>
            <a:endParaRPr lang="ru-RU" b="1" smtClean="0">
              <a:solidFill>
                <a:srgbClr val="000066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000066"/>
                </a:solidFill>
              </a:rPr>
              <a:t>Поэты:</a:t>
            </a:r>
          </a:p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800000"/>
                </a:solidFill>
              </a:rPr>
              <a:t>Таяновский И.А.</a:t>
            </a:r>
          </a:p>
        </p:txBody>
      </p:sp>
      <p:pic>
        <p:nvPicPr>
          <p:cNvPr id="5" name="Рисунок 4" descr="arenski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8785" y="1704113"/>
            <a:ext cx="1271471" cy="15765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рахманинов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172" y="1782772"/>
            <a:ext cx="1285884" cy="16919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5" name="Содержимое 4" descr="Taya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5084763"/>
            <a:ext cx="10096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3794" name="Содержимое 3"/>
          <p:cNvSpPr>
            <a:spLocks noGrp="1"/>
          </p:cNvSpPr>
          <p:nvPr>
            <p:ph sz="half" idx="2"/>
          </p:nvPr>
        </p:nvSpPr>
        <p:spPr>
          <a:xfrm>
            <a:off x="1428750" y="1428750"/>
            <a:ext cx="7072313" cy="3043238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b="1" smtClean="0"/>
              <a:t>	В корзине меньше ста яблок. Их можно разделить поровну между двумя, тремя или пятью детьми, но нельзя разделить между четырьмя и девятью. Сколько яблок в корзине? </a:t>
            </a:r>
          </a:p>
        </p:txBody>
      </p:sp>
      <p:pic>
        <p:nvPicPr>
          <p:cNvPr id="33795" name="Рисунок 4" descr="мальчик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214313"/>
            <a:ext cx="1479550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5" descr="2яблоко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3714750"/>
            <a:ext cx="31051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18" name="Содержимое 4"/>
          <p:cNvSpPr>
            <a:spLocks noGrp="1"/>
          </p:cNvSpPr>
          <p:nvPr>
            <p:ph idx="1"/>
          </p:nvPr>
        </p:nvSpPr>
        <p:spPr>
          <a:xfrm>
            <a:off x="4643438" y="1600200"/>
            <a:ext cx="4043362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mtClean="0"/>
              <a:t>	</a:t>
            </a:r>
            <a:r>
              <a:rPr lang="ru-RU" sz="4400" smtClean="0"/>
              <a:t>30 яблок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algn="ctr" eaLnBrk="1" hangingPunct="1">
              <a:buFont typeface="Arial" charset="0"/>
              <a:buNone/>
            </a:pPr>
            <a:r>
              <a:rPr lang="ru-RU" smtClean="0"/>
              <a:t>	Памятник был открыт 14 июня </a:t>
            </a:r>
            <a:r>
              <a:rPr lang="ru-RU" sz="6000" smtClean="0">
                <a:solidFill>
                  <a:srgbClr val="C00000"/>
                </a:solidFill>
              </a:rPr>
              <a:t>2009 </a:t>
            </a:r>
            <a:r>
              <a:rPr lang="ru-RU" smtClean="0"/>
              <a:t>года</a:t>
            </a:r>
          </a:p>
        </p:txBody>
      </p:sp>
      <p:pic>
        <p:nvPicPr>
          <p:cNvPr id="4" name="Рисунок 3" descr="памятник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714488"/>
            <a:ext cx="3643338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0"/>
            <a:ext cx="790098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Это интересно</a:t>
            </a:r>
            <a:endParaRPr lang="ru-RU" dirty="0"/>
          </a:p>
        </p:txBody>
      </p:sp>
      <p:sp>
        <p:nvSpPr>
          <p:cNvPr id="35842" name="Содержимое 3"/>
          <p:cNvSpPr>
            <a:spLocks noGrp="1"/>
          </p:cNvSpPr>
          <p:nvPr>
            <p:ph sz="half" idx="2"/>
          </p:nvPr>
        </p:nvSpPr>
        <p:spPr>
          <a:xfrm>
            <a:off x="3500438" y="1071563"/>
            <a:ext cx="5186362" cy="452596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b="1" smtClean="0"/>
              <a:t>	Мелодия популярной песни «</a:t>
            </a:r>
            <a:r>
              <a:rPr lang="en-US" b="1" smtClean="0"/>
              <a:t>All by Myself</a:t>
            </a:r>
            <a:r>
              <a:rPr lang="ru-RU" b="1" smtClean="0"/>
              <a:t>», появившейся в 1975 году и наиболее известной в исполнении Селин Дион, была полностью заимствована её автором американским музыкантом Эриком Карменом из Концерта № 2 для фортепиано с оркестром Рахманинова. </a:t>
            </a:r>
          </a:p>
        </p:txBody>
      </p:sp>
      <p:pic>
        <p:nvPicPr>
          <p:cNvPr id="6" name="Рисунок 5" descr="http://upload.wikimedia.org/wikipedia/commons/thumb/a/a2/Rakhmaninov3.jpg/160px-Rakhmaninov3.jp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357562"/>
            <a:ext cx="307183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celine_dion_-_all_by_myself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000250" y="164306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5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5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Игорь Таяновский</a:t>
            </a:r>
          </a:p>
        </p:txBody>
      </p:sp>
      <p:sp>
        <p:nvSpPr>
          <p:cNvPr id="36866" name="Rectangle 9"/>
          <p:cNvSpPr>
            <a:spLocks noGrp="1"/>
          </p:cNvSpPr>
          <p:nvPr>
            <p:ph type="body" sz="half" idx="1"/>
          </p:nvPr>
        </p:nvSpPr>
        <p:spPr>
          <a:xfrm>
            <a:off x="1547813" y="1484313"/>
            <a:ext cx="4608512" cy="4525962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smtClean="0"/>
              <a:t>Стихотворения Таяновского магически воздействуют на читателя.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smtClean="0"/>
              <a:t>Поражает красота его слова и слога.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smtClean="0"/>
              <a:t>Читаешь стихотворения Таяновского, и тебя будто прокалывает сотнями иголочками.</a:t>
            </a:r>
          </a:p>
          <a:p>
            <a:pPr>
              <a:buFont typeface="Arial" charset="0"/>
              <a:buNone/>
            </a:pPr>
            <a:endParaRPr lang="ru-RU" sz="2800" b="1" smtClean="0"/>
          </a:p>
        </p:txBody>
      </p:sp>
      <p:pic>
        <p:nvPicPr>
          <p:cNvPr id="36867" name="Содержимое 4" descr="Taya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804025" y="1557338"/>
            <a:ext cx="1655763" cy="48133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2" name="Rectangle 14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Игорь Таяновский</a:t>
            </a:r>
          </a:p>
        </p:txBody>
      </p:sp>
      <p:pic>
        <p:nvPicPr>
          <p:cNvPr id="37890" name="Содержимое 4" descr="c73056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773238"/>
            <a:ext cx="2405063" cy="655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7"/>
          <p:cNvSpPr>
            <a:spLocks noChangeArrowheads="1"/>
          </p:cNvSpPr>
          <p:nvPr/>
        </p:nvSpPr>
        <p:spPr bwMode="auto">
          <a:xfrm>
            <a:off x="4140200" y="1773238"/>
            <a:ext cx="4572000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r>
              <a:rPr lang="ru-RU" sz="2800" b="1">
                <a:latin typeface="Cansellarist"/>
              </a:rPr>
              <a:t>Воспевал новгородские памятники древнего зодчества.</a:t>
            </a:r>
          </a:p>
          <a:p>
            <a:pPr eaLnBrk="0" hangingPunct="0">
              <a:spcBef>
                <a:spcPct val="50000"/>
              </a:spcBef>
              <a:buFont typeface="Arial" charset="0"/>
              <a:buChar char="•"/>
            </a:pPr>
            <a:endParaRPr lang="ru-RU" sz="2800" b="1">
              <a:latin typeface="Cansellarist"/>
            </a:endParaRPr>
          </a:p>
        </p:txBody>
      </p:sp>
      <p:pic>
        <p:nvPicPr>
          <p:cNvPr id="37892" name="Содержимое 4" descr="sophia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4652963"/>
            <a:ext cx="218757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Содержимое 4" descr="x_9124cbc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644900"/>
            <a:ext cx="1528762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Задание 6</a:t>
            </a:r>
          </a:p>
        </p:txBody>
      </p:sp>
      <p:sp>
        <p:nvSpPr>
          <p:cNvPr id="38914" name="Rectangle 3"/>
          <p:cNvSpPr>
            <a:spLocks noGrp="1"/>
          </p:cNvSpPr>
          <p:nvPr>
            <p:ph type="body" idx="1"/>
          </p:nvPr>
        </p:nvSpPr>
        <p:spPr>
          <a:xfrm>
            <a:off x="2987675" y="1268413"/>
            <a:ext cx="6156325" cy="5589587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smtClean="0"/>
              <a:t>Какое средство художественной выразительности лежит в основе этих строк:</a:t>
            </a:r>
            <a:endParaRPr lang="ru-RU" sz="2800" b="1" i="1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Спят колокола на пьедесталах.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Эти городские ветераны…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Волхов дышит шумно и устало,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Будто он германского металла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Всё ещё зализывает раны.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800" b="1" smtClean="0">
              <a:solidFill>
                <a:srgbClr val="800000"/>
              </a:solidFill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smtClean="0"/>
              <a:t>1.эпитет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smtClean="0"/>
              <a:t>2.инверсия</a:t>
            </a:r>
            <a:endParaRPr lang="ru-RU" sz="2800" b="1" u="sng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smtClean="0"/>
              <a:t>3.олицетворение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smtClean="0"/>
              <a:t>4.антитеза</a:t>
            </a:r>
          </a:p>
        </p:txBody>
      </p:sp>
      <p:pic>
        <p:nvPicPr>
          <p:cNvPr id="3891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133600"/>
            <a:ext cx="26638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</a:rPr>
              <a:t>Ответ:</a:t>
            </a:r>
          </a:p>
        </p:txBody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>
          <a:xfrm>
            <a:off x="2124075" y="1600200"/>
            <a:ext cx="6119813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1.эпитет</a:t>
            </a:r>
          </a:p>
          <a:p>
            <a:pPr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2.инверсия</a:t>
            </a:r>
            <a:endParaRPr lang="ru-RU" sz="2800" b="1" u="sng" smtClean="0">
              <a:solidFill>
                <a:srgbClr val="800000"/>
              </a:solidFill>
            </a:endParaRPr>
          </a:p>
          <a:p>
            <a:pPr>
              <a:buFont typeface="Arial" charset="0"/>
              <a:buNone/>
            </a:pPr>
            <a:r>
              <a:rPr lang="ru-RU" sz="2800" b="1" u="sng" smtClean="0">
                <a:solidFill>
                  <a:srgbClr val="000066"/>
                </a:solidFill>
              </a:rPr>
              <a:t>3.олицетворение</a:t>
            </a:r>
            <a:endParaRPr lang="ru-RU" sz="2800" b="1" smtClean="0">
              <a:solidFill>
                <a:srgbClr val="000066"/>
              </a:solidFill>
            </a:endParaRPr>
          </a:p>
          <a:p>
            <a:pPr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4.антитеза</a:t>
            </a:r>
          </a:p>
          <a:p>
            <a:pPr>
              <a:buFont typeface="Arial" charset="0"/>
              <a:buNone/>
            </a:pPr>
            <a:endParaRPr lang="ru-RU" sz="2800" smtClean="0">
              <a:solidFill>
                <a:srgbClr val="800000"/>
              </a:solidFill>
            </a:endParaRPr>
          </a:p>
        </p:txBody>
      </p:sp>
      <p:pic>
        <p:nvPicPr>
          <p:cNvPr id="3993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4292600"/>
            <a:ext cx="388937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Задание 7</a:t>
            </a: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>
          <a:xfrm>
            <a:off x="1258888" y="1628775"/>
            <a:ext cx="7400925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smtClean="0"/>
              <a:t>Восстановите название храма, упоминаемого И.А.Таяновским в поэме.</a:t>
            </a:r>
            <a:endParaRPr lang="ru-RU" sz="2800" b="1" i="1" smtClean="0"/>
          </a:p>
          <a:p>
            <a:pPr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Когда в душе сплошные неурядицы,</a:t>
            </a:r>
          </a:p>
          <a:p>
            <a:pPr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А во поле души – ни огонька,</a:t>
            </a:r>
          </a:p>
          <a:p>
            <a:pPr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Я вспоминаю старую ----------?---------,</a:t>
            </a:r>
          </a:p>
          <a:p>
            <a:pPr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И облака над нею, облака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</a:rPr>
              <a:t>Ответ:</a:t>
            </a:r>
          </a:p>
        </p:txBody>
      </p:sp>
      <p:sp>
        <p:nvSpPr>
          <p:cNvPr id="41986" name="Rectangle 8"/>
          <p:cNvSpPr>
            <a:spLocks noGrp="1"/>
          </p:cNvSpPr>
          <p:nvPr>
            <p:ph type="body" idx="1"/>
          </p:nvPr>
        </p:nvSpPr>
        <p:spPr>
          <a:xfrm>
            <a:off x="3492500" y="1700213"/>
            <a:ext cx="5400675" cy="44259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i="1" smtClean="0"/>
              <a:t>Когда в душе сплошные неурядицы,</a:t>
            </a:r>
          </a:p>
          <a:p>
            <a:pPr>
              <a:buFont typeface="Arial" charset="0"/>
              <a:buNone/>
            </a:pPr>
            <a:r>
              <a:rPr lang="ru-RU" sz="2800" b="1" i="1" smtClean="0"/>
              <a:t>А во поле души – ни огонька,</a:t>
            </a:r>
          </a:p>
          <a:p>
            <a:pPr>
              <a:buFont typeface="Arial" charset="0"/>
              <a:buNone/>
            </a:pPr>
            <a:r>
              <a:rPr lang="ru-RU" sz="2800" b="1" i="1" smtClean="0"/>
              <a:t>Я вспоминаю старую ------------------- </a:t>
            </a:r>
            <a:r>
              <a:rPr lang="ru-RU" sz="2800" b="1" i="1" smtClean="0">
                <a:solidFill>
                  <a:srgbClr val="800000"/>
                </a:solidFill>
              </a:rPr>
              <a:t>(</a:t>
            </a:r>
            <a:r>
              <a:rPr lang="ru-RU" sz="2800" b="1" i="1" u="sng" smtClean="0">
                <a:solidFill>
                  <a:srgbClr val="800000"/>
                </a:solidFill>
              </a:rPr>
              <a:t>Нередицу),</a:t>
            </a:r>
            <a:endParaRPr lang="ru-RU" sz="2800" b="1" i="1" smtClean="0">
              <a:solidFill>
                <a:srgbClr val="800000"/>
              </a:solidFill>
            </a:endParaRPr>
          </a:p>
          <a:p>
            <a:pPr>
              <a:buFont typeface="Arial" charset="0"/>
              <a:buNone/>
            </a:pPr>
            <a:r>
              <a:rPr lang="ru-RU" sz="2800" b="1" i="1" smtClean="0"/>
              <a:t>И облака над нею, облака</a:t>
            </a:r>
          </a:p>
          <a:p>
            <a:pPr>
              <a:buFont typeface="Arial" charset="0"/>
              <a:buNone/>
            </a:pPr>
            <a:endParaRPr lang="ru-RU" sz="2800" smtClean="0"/>
          </a:p>
        </p:txBody>
      </p:sp>
      <p:pic>
        <p:nvPicPr>
          <p:cNvPr id="41987" name="Содержимое 4" descr="x_9124cb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916113"/>
            <a:ext cx="239395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Задание 8</a:t>
            </a:r>
          </a:p>
        </p:txBody>
      </p:sp>
      <p:sp>
        <p:nvSpPr>
          <p:cNvPr id="43010" name="Rectangle 3"/>
          <p:cNvSpPr>
            <a:spLocks noGrp="1"/>
          </p:cNvSpPr>
          <p:nvPr>
            <p:ph type="body" idx="1"/>
          </p:nvPr>
        </p:nvSpPr>
        <p:spPr>
          <a:xfrm>
            <a:off x="2051050" y="1341438"/>
            <a:ext cx="6842125" cy="4741862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smtClean="0"/>
              <a:t>О каком известном новгородском сувенире рассказывает поэт?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800" b="1" i="1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Телега на Валдае развалилась,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И колокол разбился на куски.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Из тех кусков  валдайские умельцы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Отлили-----------------?-----------------</a:t>
            </a:r>
            <a:endParaRPr lang="ru-RU" sz="2800" b="1" smtClean="0">
              <a:solidFill>
                <a:srgbClr val="800000"/>
              </a:solidFill>
            </a:endParaRPr>
          </a:p>
        </p:txBody>
      </p:sp>
      <p:pic>
        <p:nvPicPr>
          <p:cNvPr id="4301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4941888"/>
            <a:ext cx="31686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5653088"/>
            <a:ext cx="935037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571500"/>
            <a:ext cx="7900987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Аренский</a:t>
            </a:r>
            <a:endParaRPr lang="ru-RU" dirty="0"/>
          </a:p>
        </p:txBody>
      </p:sp>
      <p:pic>
        <p:nvPicPr>
          <p:cNvPr id="6" name="Содержимое 5" descr="arenskiy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2976" y="1928802"/>
            <a:ext cx="3067050" cy="4286250"/>
          </a:xfrm>
          <a:prstGeom prst="ellipse">
            <a:avLst/>
          </a:prstGeom>
          <a:effectLst>
            <a:softEdge rad="112500"/>
          </a:effectLst>
        </p:spPr>
      </p:pic>
      <p:sp>
        <p:nvSpPr>
          <p:cNvPr id="16387" name="Содержимое 4"/>
          <p:cNvSpPr>
            <a:spLocks noGrp="1"/>
          </p:cNvSpPr>
          <p:nvPr>
            <p:ph sz="half" idx="2"/>
          </p:nvPr>
        </p:nvSpPr>
        <p:spPr>
          <a:xfrm>
            <a:off x="4286250" y="3214688"/>
            <a:ext cx="4329113" cy="3143250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mtClean="0"/>
              <a:t>	</a:t>
            </a:r>
            <a:r>
              <a:rPr lang="ru-RU" b="1" smtClean="0"/>
              <a:t>Аренский Антон Степанович, русский композитор. Родился 30 июня 1861 года, в Новгороде. Умер 12 февраля 1906 года.</a:t>
            </a:r>
          </a:p>
        </p:txBody>
      </p:sp>
      <p:pic>
        <p:nvPicPr>
          <p:cNvPr id="8" name="Рисунок 7" descr="f_37959384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142852"/>
            <a:ext cx="2075006" cy="301394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</a:rPr>
              <a:t>Ответ:</a:t>
            </a:r>
          </a:p>
        </p:txBody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>
          <a:xfrm>
            <a:off x="1042988" y="1557338"/>
            <a:ext cx="7031037" cy="4525962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Телега на Валдае развалилась,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И колокол разбился на куски.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Из тех кусков  валдайские умельцы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i="1" smtClean="0">
                <a:solidFill>
                  <a:srgbClr val="800000"/>
                </a:solidFill>
              </a:rPr>
              <a:t>Отлили -------------------</a:t>
            </a:r>
            <a:r>
              <a:rPr lang="ru-RU" sz="2800" b="1" i="1" smtClean="0">
                <a:solidFill>
                  <a:srgbClr val="000066"/>
                </a:solidFill>
              </a:rPr>
              <a:t>(</a:t>
            </a:r>
            <a:r>
              <a:rPr lang="ru-RU" sz="2800" b="1" i="1" u="sng" smtClean="0">
                <a:solidFill>
                  <a:srgbClr val="000066"/>
                </a:solidFill>
              </a:rPr>
              <a:t>колокольцы</a:t>
            </a:r>
            <a:r>
              <a:rPr lang="ru-RU" sz="2800" b="1" u="sng" smtClean="0">
                <a:solidFill>
                  <a:srgbClr val="000066"/>
                </a:solidFill>
              </a:rPr>
              <a:t>)</a:t>
            </a:r>
            <a:r>
              <a:rPr lang="ru-RU" sz="2800" b="1" smtClean="0">
                <a:solidFill>
                  <a:srgbClr val="000066"/>
                </a:solidFill>
              </a:rPr>
              <a:t>  .</a:t>
            </a:r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4076700"/>
            <a:ext cx="4968875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72450" y="5589588"/>
            <a:ext cx="746125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Задание 9</a:t>
            </a:r>
          </a:p>
        </p:txBody>
      </p:sp>
      <p:sp>
        <p:nvSpPr>
          <p:cNvPr id="450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Восстановите имя и фамилию великого русского композитора, который родился на новгородской земле: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2800" b="1" smtClean="0"/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Коростель на лугу затуманенном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Так хрипит, будто горло сломал.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Здесь когда-то -------------?-------------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Коростелей тоску понимал.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</a:rPr>
              <a:t>Ответ:</a:t>
            </a:r>
          </a:p>
        </p:txBody>
      </p:sp>
      <p:sp>
        <p:nvSpPr>
          <p:cNvPr id="46082" name="Rectangle 3"/>
          <p:cNvSpPr>
            <a:spLocks noGrp="1"/>
          </p:cNvSpPr>
          <p:nvPr>
            <p:ph type="body" idx="1"/>
          </p:nvPr>
        </p:nvSpPr>
        <p:spPr>
          <a:xfrm>
            <a:off x="1692275" y="1773238"/>
            <a:ext cx="7451725" cy="194310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Коростель на лугу затуманенном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Так хрипит, будто горло сломал.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Здесь когда-то</a:t>
            </a:r>
            <a:r>
              <a:rPr lang="ru-RU" sz="2800" b="1" smtClean="0">
                <a:solidFill>
                  <a:srgbClr val="000066"/>
                </a:solidFill>
              </a:rPr>
              <a:t>  </a:t>
            </a:r>
            <a:r>
              <a:rPr lang="ru-RU" sz="2800" b="1" u="sng" smtClean="0">
                <a:solidFill>
                  <a:srgbClr val="000066"/>
                </a:solidFill>
              </a:rPr>
              <a:t>Сережа Рахманинов</a:t>
            </a:r>
            <a:endParaRPr lang="ru-RU" sz="2800" b="1" smtClean="0">
              <a:solidFill>
                <a:srgbClr val="800000"/>
              </a:solidFill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Коростелей тоску понимал.   </a:t>
            </a:r>
          </a:p>
        </p:txBody>
      </p:sp>
      <p:pic>
        <p:nvPicPr>
          <p:cNvPr id="46083" name="Содержимое 10" descr="arenskiiy_a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3933825"/>
            <a:ext cx="2165350" cy="270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Задание 10</a:t>
            </a:r>
          </a:p>
        </p:txBody>
      </p:sp>
      <p:sp>
        <p:nvSpPr>
          <p:cNvPr id="4710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Arial" charset="0"/>
              <a:buAutoNum type="arabicPeriod"/>
            </a:pPr>
            <a:r>
              <a:rPr lang="ru-RU" sz="2800" b="1" smtClean="0"/>
              <a:t>О каком поэте, погребённом в одном из новгородских монастырей , говорит Таяновский И.А.?</a:t>
            </a:r>
          </a:p>
          <a:p>
            <a:pPr marL="609600" indent="-609600"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А здесь вот вечно спит поэт ------------ </a:t>
            </a:r>
          </a:p>
          <a:p>
            <a:pPr marL="609600" indent="-609600"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Сон стариковский чуток…</a:t>
            </a:r>
          </a:p>
          <a:p>
            <a:pPr marL="609600" indent="-609600">
              <a:buFont typeface="Arial" charset="0"/>
              <a:buNone/>
            </a:pPr>
            <a:endParaRPr lang="ru-RU" sz="2800" b="1" smtClean="0">
              <a:solidFill>
                <a:srgbClr val="800000"/>
              </a:solidFill>
            </a:endParaRPr>
          </a:p>
          <a:p>
            <a:pPr marL="609600" indent="-609600">
              <a:buFont typeface="Arial" charset="0"/>
              <a:buAutoNum type="arabicPeriod" startAt="2"/>
            </a:pPr>
            <a:r>
              <a:rPr lang="ru-RU" sz="2800" b="1" smtClean="0"/>
              <a:t>В каком монастыре похоронен этот поэт?  </a:t>
            </a:r>
            <a:endParaRPr lang="ru-RU" sz="2800" b="1" u="sn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/>
          </p:cNvSpPr>
          <p:nvPr>
            <p:ph type="title"/>
          </p:nvPr>
        </p:nvSpPr>
        <p:spPr bwMode="auto">
          <a:xfrm>
            <a:off x="755650" y="0"/>
            <a:ext cx="7900988" cy="11430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</a:rPr>
              <a:t>Ответ:</a:t>
            </a:r>
          </a:p>
        </p:txBody>
      </p:sp>
      <p:sp>
        <p:nvSpPr>
          <p:cNvPr id="48130" name="Rectangle 3"/>
          <p:cNvSpPr>
            <a:spLocks noGrp="1"/>
          </p:cNvSpPr>
          <p:nvPr>
            <p:ph type="body" idx="1"/>
          </p:nvPr>
        </p:nvSpPr>
        <p:spPr>
          <a:xfrm>
            <a:off x="1547813" y="1484313"/>
            <a:ext cx="6551612" cy="31686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А здесь вот вечно спит </a:t>
            </a:r>
          </a:p>
          <a:p>
            <a:pPr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поэт </a:t>
            </a:r>
            <a:r>
              <a:rPr lang="ru-RU" sz="2800" b="1" u="sng" smtClean="0">
                <a:solidFill>
                  <a:srgbClr val="000066"/>
                </a:solidFill>
              </a:rPr>
              <a:t>Державин</a:t>
            </a:r>
            <a:r>
              <a:rPr lang="ru-RU" sz="2800" b="1" smtClean="0">
                <a:solidFill>
                  <a:srgbClr val="000066"/>
                </a:solidFill>
              </a:rPr>
              <a:t>.</a:t>
            </a:r>
          </a:p>
          <a:p>
            <a:pPr>
              <a:buFont typeface="Arial" charset="0"/>
              <a:buNone/>
            </a:pPr>
            <a:r>
              <a:rPr lang="ru-RU" sz="2800" b="1" smtClean="0">
                <a:solidFill>
                  <a:srgbClr val="800000"/>
                </a:solidFill>
              </a:rPr>
              <a:t>Сон стариковский чуток…</a:t>
            </a:r>
          </a:p>
          <a:p>
            <a:pPr>
              <a:buFont typeface="Arial" charset="0"/>
              <a:buNone/>
            </a:pPr>
            <a:endParaRPr lang="ru-RU" sz="2800" b="1" smtClean="0">
              <a:solidFill>
                <a:srgbClr val="800000"/>
              </a:solidFill>
            </a:endParaRPr>
          </a:p>
          <a:p>
            <a:pPr>
              <a:buFont typeface="Arial" charset="0"/>
              <a:buNone/>
            </a:pPr>
            <a:r>
              <a:rPr lang="ru-RU" sz="2800" b="1" smtClean="0"/>
              <a:t>В каком монастыре похоронен этот поэт?</a:t>
            </a:r>
            <a:r>
              <a:rPr lang="ru-RU" sz="2800" b="1" smtClean="0">
                <a:solidFill>
                  <a:srgbClr val="000066"/>
                </a:solidFill>
              </a:rPr>
              <a:t>  (</a:t>
            </a:r>
            <a:r>
              <a:rPr lang="ru-RU" sz="2800" b="1" u="sng" smtClean="0">
                <a:solidFill>
                  <a:srgbClr val="000066"/>
                </a:solidFill>
              </a:rPr>
              <a:t>Хутынский)</a:t>
            </a:r>
          </a:p>
        </p:txBody>
      </p:sp>
      <p:pic>
        <p:nvPicPr>
          <p:cNvPr id="4813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4652963"/>
            <a:ext cx="432117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404813"/>
            <a:ext cx="1655762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70888" y="471778"/>
            <a:ext cx="5509973" cy="1333027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200" b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Гимн Новгородской Руси.</a:t>
            </a:r>
            <a:br>
              <a:rPr lang="ru-RU" sz="4200" b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200" b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Содержимое 4" descr="tayan6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2563799" y="1560716"/>
            <a:ext cx="3768251" cy="4814146"/>
          </a:xfrm>
          <a:effectLst>
            <a:softEdge rad="112500"/>
          </a:effectLst>
        </p:spPr>
      </p:pic>
      <p:pic>
        <p:nvPicPr>
          <p:cNvPr id="6" name="Андрей Викторов  - Прекрасен город Новгород Великий.mp3">
            <a:hlinkClick r:id="" action="ppaction://media"/>
          </p:cNvPr>
          <p:cNvPicPr>
            <a:picLocks noGrp="1" noRot="1" noChangeAspect="1"/>
          </p:cNvPicPr>
          <p:nvPr>
            <p:ph sz="half" idx="4294967295"/>
            <a:audi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7380288" y="2997200"/>
            <a:ext cx="1079500" cy="10795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/>
          </p:cNvSpPr>
          <p:nvPr>
            <p:ph type="title"/>
          </p:nvPr>
        </p:nvSpPr>
        <p:spPr bwMode="auto">
          <a:xfrm>
            <a:off x="2411413" y="260350"/>
            <a:ext cx="6408737" cy="15843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2800" u="sng" smtClean="0">
                <a:effectLst/>
              </a:rPr>
              <a:t>Игорь Александрович Таяновский</a:t>
            </a:r>
            <a:r>
              <a:rPr lang="ru-RU" sz="2800" smtClean="0">
                <a:effectLst/>
              </a:rPr>
              <a:t> </a:t>
            </a:r>
            <a:br>
              <a:rPr lang="ru-RU" sz="2800" smtClean="0">
                <a:effectLst/>
              </a:rPr>
            </a:br>
            <a:r>
              <a:rPr lang="ru-RU" sz="2800" smtClean="0">
                <a:effectLst/>
              </a:rPr>
              <a:t/>
            </a:r>
            <a:br>
              <a:rPr lang="ru-RU" sz="2800" smtClean="0">
                <a:effectLst/>
              </a:rPr>
            </a:br>
            <a:r>
              <a:rPr lang="ru-RU" sz="2800" smtClean="0">
                <a:effectLst/>
              </a:rPr>
              <a:t>«Песнь  о Великом Новгороде».</a:t>
            </a:r>
            <a:br>
              <a:rPr lang="ru-RU" sz="2800" smtClean="0">
                <a:effectLst/>
              </a:rPr>
            </a:br>
            <a:endParaRPr lang="ru-RU" sz="2800" smtClean="0">
              <a:effectLst/>
            </a:endParaRPr>
          </a:p>
        </p:txBody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>
          <a:xfrm>
            <a:off x="2268538" y="1844675"/>
            <a:ext cx="6407150" cy="446405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Невеликий Новгород Великий 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Нам ковры асфальтовые стелет.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Плещутся неоновые блики…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Но ещё кремлёвских башен пики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В северное небо грозно целят.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Новгород там, где святая София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Крест свой несёт в небеси.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Помнит о том, что Россия –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Дочь Новгородской Руси.</a:t>
            </a:r>
          </a:p>
        </p:txBody>
      </p:sp>
      <p:pic>
        <p:nvPicPr>
          <p:cNvPr id="50179" name="Содержимое 4" descr="c73056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2407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Содержимое 4" descr="sophia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5157788"/>
            <a:ext cx="1189038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87450" y="333375"/>
            <a:ext cx="7356475" cy="324008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5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Задание 11</a:t>
            </a:r>
            <a:r>
              <a:rPr lang="ru-RU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ru-RU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Запишите пословицу. Для этого найдите ту букву, начиная с которой пословица прочитается целиком.</a:t>
            </a:r>
          </a:p>
        </p:txBody>
      </p:sp>
      <p:sp>
        <p:nvSpPr>
          <p:cNvPr id="51202" name="Содержимое 2"/>
          <p:cNvSpPr>
            <a:spLocks noGrp="1"/>
          </p:cNvSpPr>
          <p:nvPr>
            <p:ph sz="half" idx="4294967295"/>
          </p:nvPr>
        </p:nvSpPr>
        <p:spPr>
          <a:xfrm>
            <a:off x="1500188" y="3643313"/>
            <a:ext cx="7143750" cy="27146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Ы  Й  О  В  О  З  Л  У  С  Ё  Т  О  Т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Н   Н  Г  О  Т  Н  Г  П  В  З  Ч   Г  И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М  Е  Ё  Р  Ч  А  А  Ы  Е  Н  Т  О  Р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У  В  С  И  Т   Е  Т  Й  Н  А  Е  В  О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00250" y="274638"/>
            <a:ext cx="6686550" cy="18684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Запишите пословицу. Для этого найдите ту букву, начиная с которой пословица прочитается целиком.</a:t>
            </a:r>
            <a:endParaRPr lang="ru-RU" sz="36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71625" y="2428875"/>
          <a:ext cx="6929438" cy="2357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037"/>
                <a:gridCol w="533037"/>
                <a:gridCol w="533037"/>
                <a:gridCol w="533037"/>
                <a:gridCol w="533037"/>
                <a:gridCol w="533037"/>
                <a:gridCol w="533037"/>
                <a:gridCol w="533037"/>
                <a:gridCol w="533037"/>
                <a:gridCol w="533037"/>
                <a:gridCol w="533037"/>
                <a:gridCol w="533037"/>
                <a:gridCol w="533037"/>
              </a:tblGrid>
              <a:tr h="5893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93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93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93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88185" y="242886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242886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43174" y="242886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242886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14744" y="242886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43042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Н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3108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Н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43174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Г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14678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О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714744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Т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286248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Н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286248" y="242886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З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786314" y="242886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357818" y="242886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У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286380" y="3048656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П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786314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Г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786314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286248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714744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Ч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214678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Р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643174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Ё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143108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Е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571604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М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571604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У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143108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В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643174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С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143240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714744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Т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786314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Т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286248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Е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857884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Н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429388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429520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В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929454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Е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8001024" y="421481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О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8001024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Р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429520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О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929454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Т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357950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Н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857884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Е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357818" y="3643314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Ы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5857884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В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357950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З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6929454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Ч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7429520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Г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8001024" y="3071810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И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8001024" y="2500306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Т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7500958" y="2500306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О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6929454" y="242886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Т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6357950" y="242886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Ё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5857884" y="2428868"/>
            <a:ext cx="48348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С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5929322" y="4720248"/>
            <a:ext cx="3770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,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909486" y="5434628"/>
            <a:ext cx="3770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5.66736E-7 C -0.0592 0.0502 -0.1184 0.10063 -0.14236 0.12075 " pathEditMode="relative" ptsTypes="aA">
                                      <p:cBhvr>
                                        <p:cTn id="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28661E-7 C -0.04461 0.08397 -0.08906 0.16817 -0.10781 0.20333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6822E-6 L -0.07622 0.28661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52926E-6 L -0.03142 0.37775 " pathEditMode="relative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52926E-6 L -0.0474 0.37775 " pathEditMode="relative" ptsTypes="AA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7 0.01388 L 0.00313 0.28661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6 0.00416 L 0.03455 0.20333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77446E-6 L 0.08959 0.1200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77446E-6 L 0.06649 0.1200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28661E-7 L 0.09792 0.20333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6822E-6 L 0.14514 0.2866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728E-6 L 0.17674 0.38029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" y="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728E-6 L 0.14566 0.38029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6822E-6 L 0.17726 0.28661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" y="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28661E-7 L 0.20868 0.20333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77446E-6 L 0.24792 0.1200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77446E-6 L 0.21701 0.1200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27552 0.20996 " pathEditMode="relative" ptsTypes="AA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5.92593E-6 L 0.30711 0.29399 " pathEditMode="relative" ptsTypes="AA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7 L 0.33854 0.38843 " pathEditMode="relative" ptsTypes="AA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7 L 0.32274 0.38843 " pathEditMode="relative" ptsTypes="AA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5.92593E-6 L 0.34653 0.29399 " pathEditMode="relative" ptsTypes="AA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44444E-6 L 0.375 0.21412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40642 0.13078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" y="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500"/>
                            </p:stCondLst>
                            <p:childTnLst>
                              <p:par>
                                <p:cTn id="8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38333 0.13078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" y="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-0.50399 0.3044 " pathEditMode="relative" ptsTypes="AA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500"/>
                            </p:stCondLst>
                            <p:childTnLst>
                              <p:par>
                                <p:cTn id="8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-0.45938 0.3919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000"/>
                            </p:stCondLst>
                            <p:childTnLst>
                              <p:par>
                                <p:cTn id="9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3.7037E-6 L -0.43317 0.4831 " pathEditMode="relative" ptsTypes="AA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3.7037E-6 L -0.46459 0.4831 " pathEditMode="relative" ptsTypes="AA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0"/>
                            </p:stCondLst>
                            <p:childTnLst>
                              <p:par>
                                <p:cTn id="9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-0.42743 0.39537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-0.39584 0.30857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-0.36424 0.22523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0.37014 0.2206 " pathEditMode="relative" ptsTypes="AA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33871 0.3044 " pathEditMode="relative" ptsTypes="AA">
                                      <p:cBhvr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1111E-6 L -0.27725 0.3919 " pathEditMode="relative" rAng="0" ptsTypes="AA">
                                      <p:cBhvr>
                                        <p:cTn id="1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24427 0.4831 " pathEditMode="relative" ptsTypes="AA">
                                      <p:cBhvr>
                                        <p:cTn id="1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3.7037E-6 L -0.2677 0.4831 " pathEditMode="relative" ptsTypes="AA">
                                      <p:cBhvr>
                                        <p:cTn id="1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111E-6 L -0.21389 0.38148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" y="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-0.18229 0.29815 " pathEditMode="relative" rAng="0" ptsTypes="AA">
                                      <p:cBhvr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L -0.15868 0.21481 " pathEditMode="relative" rAng="0" ptsTypes="AA">
                                      <p:cBhvr>
                                        <p:cTn id="1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18177 0.21481 " pathEditMode="relative" rAng="0" ptsTypes="AA">
                                      <p:cBhvr>
                                        <p:cTn id="1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-0.15035 0.29815 " pathEditMode="relative" rAng="0" ptsTypes="AA">
                                      <p:cBhvr>
                                        <p:cTn id="1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15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92593E-6 L -0.08663 0.37801 " pathEditMode="relative" ptsTypes="AA">
                                      <p:cBhvr>
                                        <p:cTn id="1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2500"/>
                            </p:stCondLst>
                            <p:childTnLst>
                              <p:par>
                                <p:cTn id="1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111E-6 L -0.0559 0.47523 " pathEditMode="relative" rAng="0" ptsTypes="AA">
                                      <p:cBhvr>
                                        <p:cTn id="1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2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09462 0.46481 " pathEditMode="relative" rAng="0" ptsTypes="AA">
                                      <p:cBhvr>
                                        <p:cTn id="1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2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3500"/>
                            </p:stCondLst>
                            <p:childTnLst>
                              <p:par>
                                <p:cTn id="1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92593E-6 L -0.11024 0.43056 " pathEditMode="relative" ptsTypes="AA">
                                      <p:cBhvr>
                                        <p:cTn id="1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5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44444E-6 L -0.07899 0.35047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" y="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4500"/>
                            </p:stCondLst>
                            <p:childTnLst>
                              <p:par>
                                <p:cTn id="1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-0.04757 0.26713 " pathEditMode="relative" rAng="0" ptsTypes="AA">
                                      <p:cBhvr>
                                        <p:cTn id="1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7 L -0.07864 0.2625 " pathEditMode="relative" ptsTypes="AA">
                                      <p:cBhvr>
                                        <p:cTn id="1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500"/>
                            </p:stCondLst>
                            <p:childTnLst>
                              <p:par>
                                <p:cTn id="1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44444E-6 L -0.04705 0.35047 " pathEditMode="relative" rAng="0" ptsTypes="AA">
                                      <p:cBhvr>
                                        <p:cTn id="1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-0.01545 0.4338 " pathEditMode="relative" rAng="0" ptsTypes="AA">
                                      <p:cBhvr>
                                        <p:cTn id="1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6500"/>
                            </p:stCondLst>
                            <p:childTnLst>
                              <p:par>
                                <p:cTn id="1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01597 0.51713 " pathEditMode="relative" rAng="0" ptsTypes="AA">
                                      <p:cBhvr>
                                        <p:cTn id="1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Задание 1</a:t>
            </a:r>
            <a:endParaRPr lang="ru-RU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sz="half" idx="1"/>
          </p:nvPr>
        </p:nvSpPr>
        <p:spPr>
          <a:xfrm>
            <a:off x="1214438" y="1600200"/>
            <a:ext cx="7429500" cy="15430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r>
              <a:rPr lang="ru-RU" smtClean="0"/>
              <a:t>Решите задачу и вы узнаете, в каком возрасте родители стали обучать музыке Антона Аренского 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3143248"/>
            <a:ext cx="8329642" cy="3286148"/>
          </a:xfrm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/>
              <a:t>	60 листов книги имеют толщину 1 см. Какова толщина всей книги в см, если в ней 840 страниц?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/>
              <a:t>           </a:t>
            </a:r>
            <a:r>
              <a:rPr lang="ru-RU" sz="5200" dirty="0" smtClean="0"/>
              <a:t>Ответ: 7</a:t>
            </a:r>
            <a:endParaRPr lang="ru-RU" sz="5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274638"/>
            <a:ext cx="578643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Аренский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1188" y="1428750"/>
            <a:ext cx="5184775" cy="5214938"/>
          </a:xfrm>
        </p:spPr>
        <p:txBody>
          <a:bodyPr rtlCol="0">
            <a:normAutofit fontScale="925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</a:t>
            </a:r>
            <a:r>
              <a:rPr lang="ru-RU" b="1" dirty="0" smtClean="0"/>
              <a:t>Родители Антона - отец, врач, любитель-виолончелист, и мать, хорошая пианистка - позаботились о музыкальном развитии сына, начав обучение его на фортепиано с семилетнего возраста. Он пробовал сочинять уже с 9 лет.</a:t>
            </a:r>
            <a:endParaRPr lang="ru-RU" b="1" dirty="0"/>
          </a:p>
        </p:txBody>
      </p:sp>
      <p:pic>
        <p:nvPicPr>
          <p:cNvPr id="11" name="Содержимое 10" descr="arenskiiy_a_s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86446" y="214290"/>
            <a:ext cx="3104278" cy="4525963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Аренский</a:t>
            </a:r>
            <a:endParaRPr lang="ru-RU" dirty="0"/>
          </a:p>
        </p:txBody>
      </p:sp>
      <p:sp>
        <p:nvSpPr>
          <p:cNvPr id="19458" name="Содержимое 2"/>
          <p:cNvSpPr>
            <a:spLocks noGrp="1"/>
          </p:cNvSpPr>
          <p:nvPr>
            <p:ph sz="half" idx="1"/>
          </p:nvPr>
        </p:nvSpPr>
        <p:spPr>
          <a:xfrm>
            <a:off x="928688" y="1500188"/>
            <a:ext cx="7786687" cy="3857625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mtClean="0"/>
              <a:t>	</a:t>
            </a:r>
            <a:r>
              <a:rPr lang="ru-RU" b="1" smtClean="0"/>
              <a:t>Затем учился в Петербурге в частной музыкальной школе Руссо . В 1882 окончил Петербургскую консерваторию Н. А. Римского-Корсакова. С этого же года преподавал в Московской консерватории. </a:t>
            </a:r>
          </a:p>
        </p:txBody>
      </p:sp>
      <p:pic>
        <p:nvPicPr>
          <p:cNvPr id="5" name="Содержимое 4" descr="75289877_large_3RIA070663Preview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86248" y="4000504"/>
            <a:ext cx="4324352" cy="2567237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2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0482" name="Содержимое 2"/>
          <p:cNvSpPr>
            <a:spLocks noGrp="1"/>
          </p:cNvSpPr>
          <p:nvPr>
            <p:ph sz="half" idx="1"/>
          </p:nvPr>
        </p:nvSpPr>
        <p:spPr>
          <a:xfrm>
            <a:off x="1000125" y="1285875"/>
            <a:ext cx="7786688" cy="17145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/>
              <a:t>	Какой известный композитор, уроженец Новгородской губернии, был учеником Антона Аренского? </a:t>
            </a:r>
          </a:p>
        </p:txBody>
      </p:sp>
      <p:pic>
        <p:nvPicPr>
          <p:cNvPr id="5" name="Содержимое 4" descr="рахманинов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28728" y="2786058"/>
            <a:ext cx="3714776" cy="3714776"/>
          </a:xfrm>
          <a:effectLst>
            <a:softEdge rad="112500"/>
          </a:effectLst>
        </p:spPr>
      </p:pic>
      <p:sp>
        <p:nvSpPr>
          <p:cNvPr id="20484" name="Прямоугольник 5"/>
          <p:cNvSpPr>
            <a:spLocks noChangeArrowheads="1"/>
          </p:cNvSpPr>
          <p:nvPr/>
        </p:nvSpPr>
        <p:spPr bwMode="auto">
          <a:xfrm>
            <a:off x="5286375" y="4357688"/>
            <a:ext cx="33575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spcBef>
                <a:spcPct val="20000"/>
              </a:spcBef>
            </a:pPr>
            <a:r>
              <a:rPr lang="ru-RU" sz="2800" b="1">
                <a:solidFill>
                  <a:srgbClr val="000000"/>
                </a:solidFill>
                <a:latin typeface="Cansellarist"/>
              </a:rPr>
              <a:t>	Решите задачу и узнайте ответ по коду.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2 </a:t>
            </a:r>
            <a:endParaRPr lang="ru-RU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385-img1262696092226329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714480" y="1643050"/>
            <a:ext cx="3281362" cy="3281362"/>
          </a:xfrm>
          <a:effectLst>
            <a:softEdge rad="112500"/>
          </a:effectLst>
        </p:spPr>
      </p:pic>
      <p:sp>
        <p:nvSpPr>
          <p:cNvPr id="21507" name="Содержимое 6"/>
          <p:cNvSpPr>
            <a:spLocks noGrp="1"/>
          </p:cNvSpPr>
          <p:nvPr>
            <p:ph sz="half" idx="4294967295"/>
          </p:nvPr>
        </p:nvSpPr>
        <p:spPr>
          <a:xfrm>
            <a:off x="4714875" y="1214438"/>
            <a:ext cx="4038600" cy="452596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2800" smtClean="0"/>
              <a:t>	</a:t>
            </a:r>
            <a:r>
              <a:rPr lang="ru-RU" sz="2800" b="1" smtClean="0"/>
              <a:t>В концертном зале 26 рядов по 24 места в каждом. Все места пронумерованы, начиная с первого. В каком ряду находится место с номером 375 ?</a:t>
            </a:r>
          </a:p>
        </p:txBody>
      </p:sp>
      <p:sp>
        <p:nvSpPr>
          <p:cNvPr id="21508" name="TextBox 8"/>
          <p:cNvSpPr txBox="1">
            <a:spLocks noChangeArrowheads="1"/>
          </p:cNvSpPr>
          <p:nvPr/>
        </p:nvSpPr>
        <p:spPr bwMode="auto">
          <a:xfrm>
            <a:off x="1071563" y="5214938"/>
            <a:ext cx="72151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nsellarist"/>
              </a:rPr>
              <a:t>13 ряд : Чайковский                                     15 ряд : Скрябин</a:t>
            </a:r>
          </a:p>
          <a:p>
            <a:r>
              <a:rPr lang="ru-RU">
                <a:latin typeface="Cansellarist"/>
              </a:rPr>
              <a:t>14 ряд : Глинка                                             16 ряд : Рахманинов</a:t>
            </a:r>
          </a:p>
          <a:p>
            <a:endParaRPr lang="ru-RU">
              <a:latin typeface="Cansellaris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Ответ</a:t>
            </a:r>
            <a:endParaRPr lang="ru-RU" dirty="0"/>
          </a:p>
        </p:txBody>
      </p:sp>
      <p:pic>
        <p:nvPicPr>
          <p:cNvPr id="5" name="Содержимое 4" descr="рахманинов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71604" y="1785926"/>
            <a:ext cx="3311866" cy="4357718"/>
          </a:xfrm>
          <a:prstGeom prst="ellipse">
            <a:avLst/>
          </a:prstGeom>
          <a:effectLst>
            <a:softEdge rad="112500"/>
          </a:effectLst>
        </p:spPr>
      </p:pic>
      <p:sp>
        <p:nvSpPr>
          <p:cNvPr id="22531" name="Содержимое 3"/>
          <p:cNvSpPr>
            <a:spLocks noGrp="1"/>
          </p:cNvSpPr>
          <p:nvPr>
            <p:ph sz="half" idx="2"/>
          </p:nvPr>
        </p:nvSpPr>
        <p:spPr>
          <a:xfrm>
            <a:off x="4786313" y="1500188"/>
            <a:ext cx="4038600" cy="36861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800" b="1" smtClean="0"/>
              <a:t> </a:t>
            </a:r>
            <a:r>
              <a:rPr lang="ru-RU" sz="4000" b="1" smtClean="0"/>
              <a:t>375 место 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smtClean="0"/>
              <a:t>в 16 ряду</a:t>
            </a:r>
          </a:p>
          <a:p>
            <a:pPr algn="ctr" eaLnBrk="1" hangingPunct="1">
              <a:buFont typeface="Arial" charset="0"/>
              <a:buNone/>
            </a:pPr>
            <a:endParaRPr lang="ru-RU" sz="4000" b="1" smtClean="0"/>
          </a:p>
          <a:p>
            <a:pPr eaLnBrk="1" hangingPunct="1">
              <a:buFont typeface="Arial" charset="0"/>
              <a:buNone/>
            </a:pPr>
            <a:r>
              <a:rPr lang="ru-RU" sz="4800" b="1" smtClean="0"/>
              <a:t>Рахманинов</a:t>
            </a:r>
            <a:endParaRPr lang="ru-RU" sz="4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6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эт">
      <a:majorFont>
        <a:latin typeface="ArtScript"/>
        <a:ea typeface=""/>
        <a:cs typeface=""/>
      </a:majorFont>
      <a:minorFont>
        <a:latin typeface="Cansellaris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Тема16</Template>
  <TotalTime>2243</TotalTime>
  <Words>880</Words>
  <Application>Microsoft Office PowerPoint</Application>
  <PresentationFormat>On-screen Show (4:3)</PresentationFormat>
  <Paragraphs>150</Paragraphs>
  <Slides>38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ArtScript</vt:lpstr>
      <vt:lpstr>Cansellarist</vt:lpstr>
      <vt:lpstr>Calibri</vt:lpstr>
      <vt:lpstr>Times New Roman</vt:lpstr>
      <vt:lpstr>Тема16</vt:lpstr>
      <vt:lpstr>Они прославили землю новгородскую</vt:lpstr>
      <vt:lpstr>Часть 1.        19 век </vt:lpstr>
      <vt:lpstr>Аренский</vt:lpstr>
      <vt:lpstr>Задание 1</vt:lpstr>
      <vt:lpstr>Аренский</vt:lpstr>
      <vt:lpstr>Аренский</vt:lpstr>
      <vt:lpstr>Задание 2 </vt:lpstr>
      <vt:lpstr>Задание 2 </vt:lpstr>
      <vt:lpstr>Ответ</vt:lpstr>
      <vt:lpstr>Рахманинов</vt:lpstr>
      <vt:lpstr>Задание 3</vt:lpstr>
      <vt:lpstr>Ответ</vt:lpstr>
      <vt:lpstr>Рахманинов</vt:lpstr>
      <vt:lpstr>Задание 4 </vt:lpstr>
      <vt:lpstr>Ответ </vt:lpstr>
      <vt:lpstr>Рахманинов</vt:lpstr>
      <vt:lpstr>Рахманинов</vt:lpstr>
      <vt:lpstr>Рахманинов</vt:lpstr>
      <vt:lpstr>Рахманинов</vt:lpstr>
      <vt:lpstr>Задание 5 </vt:lpstr>
      <vt:lpstr>Ответ</vt:lpstr>
      <vt:lpstr>Это интересно</vt:lpstr>
      <vt:lpstr>Игорь Таяновский</vt:lpstr>
      <vt:lpstr>Игорь Таяновский</vt:lpstr>
      <vt:lpstr>Задание 6</vt:lpstr>
      <vt:lpstr>Ответ:</vt:lpstr>
      <vt:lpstr>Задание 7</vt:lpstr>
      <vt:lpstr>Ответ:</vt:lpstr>
      <vt:lpstr>Задание 8</vt:lpstr>
      <vt:lpstr>Ответ:</vt:lpstr>
      <vt:lpstr>Задание 9</vt:lpstr>
      <vt:lpstr>Ответ:</vt:lpstr>
      <vt:lpstr>Задание 10</vt:lpstr>
      <vt:lpstr>Ответ:</vt:lpstr>
      <vt:lpstr>Слайд 35</vt:lpstr>
      <vt:lpstr>Игорь Александрович Таяновский   «Песнь  о Великом Новгороде». </vt:lpstr>
      <vt:lpstr>Задание 11  Запишите пословицу. Для этого найдите ту букву, начиная с которой пословица прочитается целиком.</vt:lpstr>
      <vt:lpstr>Запишите пословицу. Для этого найдите ту букву, начиная с которой пословица прочитается целиком.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Саша</cp:lastModifiedBy>
  <cp:revision>177</cp:revision>
  <dcterms:created xsi:type="dcterms:W3CDTF">2011-09-07T18:35:47Z</dcterms:created>
  <dcterms:modified xsi:type="dcterms:W3CDTF">2012-01-30T12:23:26Z</dcterms:modified>
</cp:coreProperties>
</file>